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55" autoAdjust="0"/>
    <p:restoredTop sz="86134" autoAdjust="0"/>
  </p:normalViewPr>
  <p:slideViewPr>
    <p:cSldViewPr snapToGrid="0">
      <p:cViewPr varScale="1">
        <p:scale>
          <a:sx n="44" d="100"/>
          <a:sy n="44" d="100"/>
        </p:scale>
        <p:origin x="1640" y="21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21870-0886-40CD-AEA4-57999BAE9F07}" type="datetimeFigureOut">
              <a:rPr lang="en-US" smtClean="0"/>
              <a:t>12/13/2025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6621F-879C-4FB4-82D8-E2B926154DCD}" type="slidenum">
              <a:rPr lang="en-US" smtClean="0"/>
              <a:t>‹#›</a:t>
            </a:fld>
            <a:endParaRPr lang="en-US"/>
          </a:p>
        </p:txBody>
      </p:sp>
    </p:spTree>
    <p:extLst>
      <p:ext uri="{BB962C8B-B14F-4D97-AF65-F5344CB8AC3E}">
        <p14:creationId xmlns:p14="http://schemas.microsoft.com/office/powerpoint/2010/main" val="3334321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Citizens of the kingdom of Christ are to show grace in their service to Him.  He has shown us grace undeserved, and we must show that same grace to others.  We show grace by granting forgiveness, speaking words of encouragement and truth, serving others, and having empathy and interest in their well-being.  Showing grace will have an extraordinary impact.</a:t>
            </a:r>
          </a:p>
          <a:p>
            <a:endParaRPr lang="en-US" dirty="0"/>
          </a:p>
        </p:txBody>
      </p:sp>
      <p:sp>
        <p:nvSpPr>
          <p:cNvPr id="4" name="Slide Number Placeholder 3"/>
          <p:cNvSpPr>
            <a:spLocks noGrp="1"/>
          </p:cNvSpPr>
          <p:nvPr>
            <p:ph type="sldNum" sz="quarter" idx="5"/>
          </p:nvPr>
        </p:nvSpPr>
        <p:spPr/>
        <p:txBody>
          <a:bodyPr/>
          <a:lstStyle/>
          <a:p>
            <a:fld id="{7816621F-879C-4FB4-82D8-E2B926154DCD}" type="slidenum">
              <a:rPr lang="en-US" smtClean="0"/>
              <a:t>1</a:t>
            </a:fld>
            <a:endParaRPr lang="en-US"/>
          </a:p>
        </p:txBody>
      </p:sp>
    </p:spTree>
    <p:extLst>
      <p:ext uri="{BB962C8B-B14F-4D97-AF65-F5344CB8AC3E}">
        <p14:creationId xmlns:p14="http://schemas.microsoft.com/office/powerpoint/2010/main" val="11663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6621F-879C-4FB4-82D8-E2B926154DCD}" type="slidenum">
              <a:rPr lang="en-US" smtClean="0"/>
              <a:t>2</a:t>
            </a:fld>
            <a:endParaRPr lang="en-US"/>
          </a:p>
        </p:txBody>
      </p:sp>
    </p:spTree>
    <p:extLst>
      <p:ext uri="{BB962C8B-B14F-4D97-AF65-F5344CB8AC3E}">
        <p14:creationId xmlns:p14="http://schemas.microsoft.com/office/powerpoint/2010/main" val="3572886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C9F0C9-9944-45B0-9C36-CFC5C0FD9273}"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BE17E-78FD-4A0C-ABF7-331CFB6C1593}" type="slidenum">
              <a:rPr lang="en-US" smtClean="0"/>
              <a:t>‹#›</a:t>
            </a:fld>
            <a:endParaRPr lang="en-US"/>
          </a:p>
        </p:txBody>
      </p:sp>
    </p:spTree>
    <p:extLst>
      <p:ext uri="{BB962C8B-B14F-4D97-AF65-F5344CB8AC3E}">
        <p14:creationId xmlns:p14="http://schemas.microsoft.com/office/powerpoint/2010/main" val="327637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9F0C9-9944-45B0-9C36-CFC5C0FD9273}"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BE17E-78FD-4A0C-ABF7-331CFB6C1593}" type="slidenum">
              <a:rPr lang="en-US" smtClean="0"/>
              <a:t>‹#›</a:t>
            </a:fld>
            <a:endParaRPr lang="en-US"/>
          </a:p>
        </p:txBody>
      </p:sp>
    </p:spTree>
    <p:extLst>
      <p:ext uri="{BB962C8B-B14F-4D97-AF65-F5344CB8AC3E}">
        <p14:creationId xmlns:p14="http://schemas.microsoft.com/office/powerpoint/2010/main" val="287515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9F0C9-9944-45B0-9C36-CFC5C0FD9273}"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BE17E-78FD-4A0C-ABF7-331CFB6C1593}" type="slidenum">
              <a:rPr lang="en-US" smtClean="0"/>
              <a:t>‹#›</a:t>
            </a:fld>
            <a:endParaRPr lang="en-US"/>
          </a:p>
        </p:txBody>
      </p:sp>
    </p:spTree>
    <p:extLst>
      <p:ext uri="{BB962C8B-B14F-4D97-AF65-F5344CB8AC3E}">
        <p14:creationId xmlns:p14="http://schemas.microsoft.com/office/powerpoint/2010/main" val="266525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9F0C9-9944-45B0-9C36-CFC5C0FD9273}"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BE17E-78FD-4A0C-ABF7-331CFB6C1593}" type="slidenum">
              <a:rPr lang="en-US" smtClean="0"/>
              <a:t>‹#›</a:t>
            </a:fld>
            <a:endParaRPr lang="en-US"/>
          </a:p>
        </p:txBody>
      </p:sp>
    </p:spTree>
    <p:extLst>
      <p:ext uri="{BB962C8B-B14F-4D97-AF65-F5344CB8AC3E}">
        <p14:creationId xmlns:p14="http://schemas.microsoft.com/office/powerpoint/2010/main" val="388576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9F0C9-9944-45B0-9C36-CFC5C0FD9273}"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BE17E-78FD-4A0C-ABF7-331CFB6C1593}" type="slidenum">
              <a:rPr lang="en-US" smtClean="0"/>
              <a:t>‹#›</a:t>
            </a:fld>
            <a:endParaRPr lang="en-US"/>
          </a:p>
        </p:txBody>
      </p:sp>
    </p:spTree>
    <p:extLst>
      <p:ext uri="{BB962C8B-B14F-4D97-AF65-F5344CB8AC3E}">
        <p14:creationId xmlns:p14="http://schemas.microsoft.com/office/powerpoint/2010/main" val="3941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C9F0C9-9944-45B0-9C36-CFC5C0FD9273}" type="datetimeFigureOut">
              <a:rPr lang="en-US" smtClean="0"/>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BE17E-78FD-4A0C-ABF7-331CFB6C1593}" type="slidenum">
              <a:rPr lang="en-US" smtClean="0"/>
              <a:t>‹#›</a:t>
            </a:fld>
            <a:endParaRPr lang="en-US"/>
          </a:p>
        </p:txBody>
      </p:sp>
    </p:spTree>
    <p:extLst>
      <p:ext uri="{BB962C8B-B14F-4D97-AF65-F5344CB8AC3E}">
        <p14:creationId xmlns:p14="http://schemas.microsoft.com/office/powerpoint/2010/main" val="40522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C9F0C9-9944-45B0-9C36-CFC5C0FD9273}" type="datetimeFigureOut">
              <a:rPr lang="en-US" smtClean="0"/>
              <a:t>12/13/2025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3BE17E-78FD-4A0C-ABF7-331CFB6C1593}" type="slidenum">
              <a:rPr lang="en-US" smtClean="0"/>
              <a:t>‹#›</a:t>
            </a:fld>
            <a:endParaRPr lang="en-US"/>
          </a:p>
        </p:txBody>
      </p:sp>
    </p:spTree>
    <p:extLst>
      <p:ext uri="{BB962C8B-B14F-4D97-AF65-F5344CB8AC3E}">
        <p14:creationId xmlns:p14="http://schemas.microsoft.com/office/powerpoint/2010/main" val="422122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C9F0C9-9944-45B0-9C36-CFC5C0FD9273}" type="datetimeFigureOut">
              <a:rPr lang="en-US" smtClean="0"/>
              <a:t>12/13/2025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3BE17E-78FD-4A0C-ABF7-331CFB6C1593}" type="slidenum">
              <a:rPr lang="en-US" smtClean="0"/>
              <a:t>‹#›</a:t>
            </a:fld>
            <a:endParaRPr lang="en-US"/>
          </a:p>
        </p:txBody>
      </p:sp>
    </p:spTree>
    <p:extLst>
      <p:ext uri="{BB962C8B-B14F-4D97-AF65-F5344CB8AC3E}">
        <p14:creationId xmlns:p14="http://schemas.microsoft.com/office/powerpoint/2010/main" val="15498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9F0C9-9944-45B0-9C36-CFC5C0FD9273}" type="datetimeFigureOut">
              <a:rPr lang="en-US" smtClean="0"/>
              <a:t>12/13/2025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3BE17E-78FD-4A0C-ABF7-331CFB6C1593}" type="slidenum">
              <a:rPr lang="en-US" smtClean="0"/>
              <a:t>‹#›</a:t>
            </a:fld>
            <a:endParaRPr lang="en-US"/>
          </a:p>
        </p:txBody>
      </p:sp>
    </p:spTree>
    <p:extLst>
      <p:ext uri="{BB962C8B-B14F-4D97-AF65-F5344CB8AC3E}">
        <p14:creationId xmlns:p14="http://schemas.microsoft.com/office/powerpoint/2010/main" val="57375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C9F0C9-9944-45B0-9C36-CFC5C0FD9273}" type="datetimeFigureOut">
              <a:rPr lang="en-US" smtClean="0"/>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BE17E-78FD-4A0C-ABF7-331CFB6C1593}" type="slidenum">
              <a:rPr lang="en-US" smtClean="0"/>
              <a:t>‹#›</a:t>
            </a:fld>
            <a:endParaRPr lang="en-US"/>
          </a:p>
        </p:txBody>
      </p:sp>
    </p:spTree>
    <p:extLst>
      <p:ext uri="{BB962C8B-B14F-4D97-AF65-F5344CB8AC3E}">
        <p14:creationId xmlns:p14="http://schemas.microsoft.com/office/powerpoint/2010/main" val="369039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C9F0C9-9944-45B0-9C36-CFC5C0FD9273}" type="datetimeFigureOut">
              <a:rPr lang="en-US" smtClean="0"/>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BE17E-78FD-4A0C-ABF7-331CFB6C1593}" type="slidenum">
              <a:rPr lang="en-US" smtClean="0"/>
              <a:t>‹#›</a:t>
            </a:fld>
            <a:endParaRPr lang="en-US"/>
          </a:p>
        </p:txBody>
      </p:sp>
    </p:spTree>
    <p:extLst>
      <p:ext uri="{BB962C8B-B14F-4D97-AF65-F5344CB8AC3E}">
        <p14:creationId xmlns:p14="http://schemas.microsoft.com/office/powerpoint/2010/main" val="252609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CA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C9F0C9-9944-45B0-9C36-CFC5C0FD9273}" type="datetimeFigureOut">
              <a:rPr lang="en-US" smtClean="0"/>
              <a:t>12/13/2025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3BE17E-78FD-4A0C-ABF7-331CFB6C1593}" type="slidenum">
              <a:rPr lang="en-US" smtClean="0"/>
              <a:t>‹#›</a:t>
            </a:fld>
            <a:endParaRPr lang="en-US"/>
          </a:p>
        </p:txBody>
      </p:sp>
    </p:spTree>
    <p:extLst>
      <p:ext uri="{BB962C8B-B14F-4D97-AF65-F5344CB8AC3E}">
        <p14:creationId xmlns:p14="http://schemas.microsoft.com/office/powerpoint/2010/main" val="2715063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in a field of grass&#10;&#10;AI-generated content may be incorrect.">
            <a:extLst>
              <a:ext uri="{FF2B5EF4-FFF2-40B4-BE49-F238E27FC236}">
                <a16:creationId xmlns:a16="http://schemas.microsoft.com/office/drawing/2014/main" id="{628FF9CE-9B5B-3095-57A1-51A5008A66CF}"/>
              </a:ext>
            </a:extLst>
          </p:cNvPr>
          <p:cNvPicPr>
            <a:picLocks noChangeAspect="1"/>
          </p:cNvPicPr>
          <p:nvPr/>
        </p:nvPicPr>
        <p:blipFill>
          <a:blip r:embed="rId3"/>
          <a:stretch>
            <a:fillRect/>
          </a:stretch>
        </p:blipFill>
        <p:spPr>
          <a:xfrm>
            <a:off x="0" y="-1143000"/>
            <a:ext cx="9144000" cy="9144000"/>
          </a:xfrm>
          <a:prstGeom prst="rect">
            <a:avLst/>
          </a:prstGeom>
        </p:spPr>
      </p:pic>
      <p:sp>
        <p:nvSpPr>
          <p:cNvPr id="2" name="Title 1">
            <a:extLst>
              <a:ext uri="{FF2B5EF4-FFF2-40B4-BE49-F238E27FC236}">
                <a16:creationId xmlns:a16="http://schemas.microsoft.com/office/drawing/2014/main" id="{6881E6F9-2C3D-7A25-CA06-C832482CF2F7}"/>
              </a:ext>
            </a:extLst>
          </p:cNvPr>
          <p:cNvSpPr>
            <a:spLocks noGrp="1"/>
          </p:cNvSpPr>
          <p:nvPr>
            <p:ph type="ctrTitle"/>
          </p:nvPr>
        </p:nvSpPr>
        <p:spPr>
          <a:xfrm>
            <a:off x="685800" y="2339703"/>
            <a:ext cx="7772400" cy="2387600"/>
          </a:xfrm>
        </p:spPr>
        <p:txBody>
          <a:bodyPr/>
          <a:lstStyle/>
          <a:p>
            <a:r>
              <a:rPr lang="en-US" dirty="0">
                <a:latin typeface="Bernard MT Condensed" panose="02050806060905020404" pitchFamily="18" charset="0"/>
              </a:rPr>
              <a:t>“Let us Have Grace…” and SHOW IT!</a:t>
            </a:r>
          </a:p>
        </p:txBody>
      </p:sp>
      <p:sp>
        <p:nvSpPr>
          <p:cNvPr id="3" name="Subtitle 2">
            <a:extLst>
              <a:ext uri="{FF2B5EF4-FFF2-40B4-BE49-F238E27FC236}">
                <a16:creationId xmlns:a16="http://schemas.microsoft.com/office/drawing/2014/main" id="{13D7BFDA-ADC5-6FC5-CAB1-1B57D933677A}"/>
              </a:ext>
            </a:extLst>
          </p:cNvPr>
          <p:cNvSpPr>
            <a:spLocks noGrp="1"/>
          </p:cNvSpPr>
          <p:nvPr>
            <p:ph type="subTitle" idx="1"/>
          </p:nvPr>
        </p:nvSpPr>
        <p:spPr>
          <a:xfrm>
            <a:off x="5068389" y="6400799"/>
            <a:ext cx="3820886" cy="457201"/>
          </a:xfrm>
        </p:spPr>
        <p:txBody>
          <a:bodyPr>
            <a:normAutofit lnSpcReduction="10000"/>
          </a:bodyPr>
          <a:lstStyle/>
          <a:p>
            <a:pPr algn="r"/>
            <a:r>
              <a:rPr lang="en-US" sz="2800" dirty="0">
                <a:solidFill>
                  <a:srgbClr val="FFC000"/>
                </a:solidFill>
              </a:rPr>
              <a:t>Hebrews 12:28</a:t>
            </a:r>
          </a:p>
        </p:txBody>
      </p:sp>
    </p:spTree>
    <p:extLst>
      <p:ext uri="{BB962C8B-B14F-4D97-AF65-F5344CB8AC3E}">
        <p14:creationId xmlns:p14="http://schemas.microsoft.com/office/powerpoint/2010/main" val="2324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6ACBA2-3193-FC90-8FB1-AF3750575F39}"/>
              </a:ext>
            </a:extLst>
          </p:cNvPr>
          <p:cNvPicPr>
            <a:picLocks noChangeAspect="1"/>
          </p:cNvPicPr>
          <p:nvPr/>
        </p:nvPicPr>
        <p:blipFill>
          <a:blip r:embed="rId3"/>
          <a:srcRect l="40169" r="39887"/>
          <a:stretch>
            <a:fillRect/>
          </a:stretch>
        </p:blipFill>
        <p:spPr>
          <a:xfrm>
            <a:off x="0" y="-2383596"/>
            <a:ext cx="1841863" cy="9241596"/>
          </a:xfrm>
          <a:prstGeom prst="rect">
            <a:avLst/>
          </a:prstGeom>
        </p:spPr>
      </p:pic>
      <p:sp>
        <p:nvSpPr>
          <p:cNvPr id="2" name="Title 1">
            <a:extLst>
              <a:ext uri="{FF2B5EF4-FFF2-40B4-BE49-F238E27FC236}">
                <a16:creationId xmlns:a16="http://schemas.microsoft.com/office/drawing/2014/main" id="{AF9F545D-CAE8-FD4E-6401-3EDC55B883AF}"/>
              </a:ext>
            </a:extLst>
          </p:cNvPr>
          <p:cNvSpPr>
            <a:spLocks noGrp="1"/>
          </p:cNvSpPr>
          <p:nvPr>
            <p:ph type="title"/>
          </p:nvPr>
        </p:nvSpPr>
        <p:spPr>
          <a:xfrm>
            <a:off x="2717074" y="365126"/>
            <a:ext cx="5798276" cy="1325563"/>
          </a:xfrm>
        </p:spPr>
        <p:txBody>
          <a:bodyPr/>
          <a:lstStyle/>
          <a:p>
            <a:r>
              <a:rPr lang="en-US" dirty="0">
                <a:latin typeface="Bernard MT Condensed" panose="02050806060905020404" pitchFamily="18" charset="0"/>
              </a:rPr>
              <a:t>The Foundation of Grace</a:t>
            </a:r>
          </a:p>
        </p:txBody>
      </p:sp>
      <p:sp>
        <p:nvSpPr>
          <p:cNvPr id="3" name="Content Placeholder 2">
            <a:extLst>
              <a:ext uri="{FF2B5EF4-FFF2-40B4-BE49-F238E27FC236}">
                <a16:creationId xmlns:a16="http://schemas.microsoft.com/office/drawing/2014/main" id="{F0991FFA-7FCC-E5BC-5775-E435F6DFADC9}"/>
              </a:ext>
            </a:extLst>
          </p:cNvPr>
          <p:cNvSpPr>
            <a:spLocks noGrp="1"/>
          </p:cNvSpPr>
          <p:nvPr>
            <p:ph idx="1"/>
          </p:nvPr>
        </p:nvSpPr>
        <p:spPr>
          <a:xfrm>
            <a:off x="2599508" y="1825625"/>
            <a:ext cx="5915841" cy="4351338"/>
          </a:xfrm>
        </p:spPr>
        <p:txBody>
          <a:bodyPr/>
          <a:lstStyle/>
          <a:p>
            <a:r>
              <a:rPr lang="en-US" sz="3200" b="1" dirty="0"/>
              <a:t>We show grace because God first showed us grace through Jesus </a:t>
            </a:r>
            <a:r>
              <a:rPr lang="en-US" sz="3200" dirty="0"/>
              <a:t>(Titus 2:11-12).</a:t>
            </a:r>
          </a:p>
          <a:p>
            <a:r>
              <a:rPr lang="en-US" sz="3200" b="1" dirty="0"/>
              <a:t>We must embrace the </a:t>
            </a:r>
            <a:r>
              <a:rPr lang="en-US" sz="3200" b="1" dirty="0" err="1"/>
              <a:t>undeservedness</a:t>
            </a:r>
            <a:r>
              <a:rPr lang="en-US" sz="3200" b="1" dirty="0"/>
              <a:t> of grace                  </a:t>
            </a:r>
            <a:r>
              <a:rPr lang="en-US" sz="3200" dirty="0"/>
              <a:t>(1 Timothy 1:12-16; Titus 3:4-7; Matthew 18:21-34).</a:t>
            </a:r>
          </a:p>
          <a:p>
            <a:pPr lvl="3"/>
            <a:endParaRPr lang="en-US" dirty="0"/>
          </a:p>
        </p:txBody>
      </p:sp>
    </p:spTree>
    <p:extLst>
      <p:ext uri="{BB962C8B-B14F-4D97-AF65-F5344CB8AC3E}">
        <p14:creationId xmlns:p14="http://schemas.microsoft.com/office/powerpoint/2010/main" val="1020511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left)">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left)">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A069B-6AC9-CBAB-CB3F-E57D0990F1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A426E-33F9-FDEB-8773-C84954F8F59C}"/>
              </a:ext>
            </a:extLst>
          </p:cNvPr>
          <p:cNvSpPr>
            <a:spLocks noGrp="1"/>
          </p:cNvSpPr>
          <p:nvPr>
            <p:ph type="title"/>
          </p:nvPr>
        </p:nvSpPr>
        <p:spPr>
          <a:xfrm>
            <a:off x="3677194" y="378189"/>
            <a:ext cx="3762103" cy="1325563"/>
          </a:xfrm>
        </p:spPr>
        <p:txBody>
          <a:bodyPr/>
          <a:lstStyle/>
          <a:p>
            <a:r>
              <a:rPr lang="en-US" dirty="0">
                <a:latin typeface="Bernard MT Condensed" panose="02050806060905020404" pitchFamily="18" charset="0"/>
              </a:rPr>
              <a:t>Practical ways to Show Grace</a:t>
            </a:r>
          </a:p>
        </p:txBody>
      </p:sp>
      <p:sp>
        <p:nvSpPr>
          <p:cNvPr id="3" name="Content Placeholder 2">
            <a:extLst>
              <a:ext uri="{FF2B5EF4-FFF2-40B4-BE49-F238E27FC236}">
                <a16:creationId xmlns:a16="http://schemas.microsoft.com/office/drawing/2014/main" id="{196C3966-9CC3-AD57-DC33-6A55CEF1FD6D}"/>
              </a:ext>
            </a:extLst>
          </p:cNvPr>
          <p:cNvSpPr>
            <a:spLocks noGrp="1"/>
          </p:cNvSpPr>
          <p:nvPr>
            <p:ph idx="1"/>
          </p:nvPr>
        </p:nvSpPr>
        <p:spPr>
          <a:xfrm>
            <a:off x="2312126" y="1825625"/>
            <a:ext cx="6492240" cy="4810306"/>
          </a:xfrm>
        </p:spPr>
        <p:txBody>
          <a:bodyPr/>
          <a:lstStyle/>
          <a:p>
            <a:r>
              <a:rPr lang="en-US" sz="3200" b="1" dirty="0"/>
              <a:t>Forgiveness</a:t>
            </a:r>
            <a:r>
              <a:rPr lang="en-US" sz="3200" dirty="0"/>
              <a:t> </a:t>
            </a:r>
            <a:r>
              <a:rPr lang="en-US" dirty="0"/>
              <a:t>(Ephesians 1:7; 4:32, Colossians 3:15)</a:t>
            </a:r>
          </a:p>
          <a:p>
            <a:r>
              <a:rPr lang="en-US" sz="3200" b="1" dirty="0"/>
              <a:t>Words of encouragement and truth </a:t>
            </a:r>
            <a:r>
              <a:rPr lang="en-US" dirty="0"/>
              <a:t>(2 Timothy 2:1-2; 1 Peter 4:10-11; Acts 20:32; Ephesians 4:29;  Colossians 4:5-6)</a:t>
            </a:r>
          </a:p>
          <a:p>
            <a:r>
              <a:rPr lang="en-US" sz="3200" b="1" dirty="0"/>
              <a:t>Service</a:t>
            </a:r>
            <a:r>
              <a:rPr lang="en-US" sz="3200" dirty="0"/>
              <a:t> </a:t>
            </a:r>
            <a:r>
              <a:rPr lang="en-US" dirty="0"/>
              <a:t>(2 Corinthians 8:1-9; 9:8)</a:t>
            </a:r>
          </a:p>
          <a:p>
            <a:r>
              <a:rPr lang="en-US" sz="3200" b="1" dirty="0"/>
              <a:t>Empathy and interest                                  </a:t>
            </a:r>
            <a:r>
              <a:rPr lang="en-US" dirty="0"/>
              <a:t>(Romans 12:10-16).</a:t>
            </a:r>
            <a:endParaRPr lang="en-US" sz="3200" dirty="0"/>
          </a:p>
          <a:p>
            <a:endParaRPr lang="en-US" dirty="0"/>
          </a:p>
          <a:p>
            <a:endParaRPr lang="en-US" dirty="0"/>
          </a:p>
        </p:txBody>
      </p:sp>
      <p:pic>
        <p:nvPicPr>
          <p:cNvPr id="4" name="Picture 3">
            <a:extLst>
              <a:ext uri="{FF2B5EF4-FFF2-40B4-BE49-F238E27FC236}">
                <a16:creationId xmlns:a16="http://schemas.microsoft.com/office/drawing/2014/main" id="{1F773CBA-11AF-31E4-E0E9-7F494788EE20}"/>
              </a:ext>
            </a:extLst>
          </p:cNvPr>
          <p:cNvPicPr>
            <a:picLocks noChangeAspect="1"/>
          </p:cNvPicPr>
          <p:nvPr/>
        </p:nvPicPr>
        <p:blipFill>
          <a:blip r:embed="rId2"/>
          <a:srcRect l="40169" r="39887"/>
          <a:stretch>
            <a:fillRect/>
          </a:stretch>
        </p:blipFill>
        <p:spPr>
          <a:xfrm>
            <a:off x="0" y="-2383596"/>
            <a:ext cx="1841863" cy="9241596"/>
          </a:xfrm>
          <a:prstGeom prst="rect">
            <a:avLst/>
          </a:prstGeom>
        </p:spPr>
      </p:pic>
    </p:spTree>
    <p:extLst>
      <p:ext uri="{BB962C8B-B14F-4D97-AF65-F5344CB8AC3E}">
        <p14:creationId xmlns:p14="http://schemas.microsoft.com/office/powerpoint/2010/main" val="109854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BC718-5879-96F2-CF40-53ED6368F390}"/>
              </a:ext>
            </a:extLst>
          </p:cNvPr>
          <p:cNvSpPr>
            <a:spLocks noGrp="1"/>
          </p:cNvSpPr>
          <p:nvPr>
            <p:ph type="title"/>
          </p:nvPr>
        </p:nvSpPr>
        <p:spPr>
          <a:xfrm>
            <a:off x="2272935" y="691698"/>
            <a:ext cx="6242413" cy="1325563"/>
          </a:xfrm>
        </p:spPr>
        <p:txBody>
          <a:bodyPr/>
          <a:lstStyle/>
          <a:p>
            <a:pPr algn="ctr"/>
            <a:r>
              <a:rPr lang="en-US" dirty="0">
                <a:latin typeface="Bernard MT Condensed" panose="02050806060905020404" pitchFamily="18" charset="0"/>
              </a:rPr>
              <a:t>Showing Grace can have an Extraordinary Impact</a:t>
            </a:r>
          </a:p>
        </p:txBody>
      </p:sp>
      <p:sp>
        <p:nvSpPr>
          <p:cNvPr id="3" name="Content Placeholder 2">
            <a:extLst>
              <a:ext uri="{FF2B5EF4-FFF2-40B4-BE49-F238E27FC236}">
                <a16:creationId xmlns:a16="http://schemas.microsoft.com/office/drawing/2014/main" id="{514D4A8A-5703-BE32-91E8-2272AA0C46AE}"/>
              </a:ext>
            </a:extLst>
          </p:cNvPr>
          <p:cNvSpPr>
            <a:spLocks noGrp="1"/>
          </p:cNvSpPr>
          <p:nvPr>
            <p:ph idx="1"/>
          </p:nvPr>
        </p:nvSpPr>
        <p:spPr>
          <a:xfrm>
            <a:off x="2533376" y="2390502"/>
            <a:ext cx="5721532" cy="4102371"/>
          </a:xfrm>
        </p:spPr>
        <p:txBody>
          <a:bodyPr>
            <a:normAutofit/>
          </a:bodyPr>
          <a:lstStyle/>
          <a:p>
            <a:pPr marL="0" indent="0">
              <a:buNone/>
            </a:pPr>
            <a:r>
              <a:rPr lang="en-US" sz="4000" dirty="0">
                <a:effectLst>
                  <a:outerShdw blurRad="38100" dist="38100" dir="2700000" algn="tl">
                    <a:srgbClr val="000000">
                      <a:alpha val="43137"/>
                    </a:srgbClr>
                  </a:outerShdw>
                </a:effectLst>
                <a:latin typeface="Pristina" panose="03060402040406080204" pitchFamily="66" charset="0"/>
              </a:rPr>
              <a:t>“…grace, having spread through 	the many, may cause 	  	  	  thanksgiving to abound 			to the glory of God”   			   - 2 Corinthians 4:15</a:t>
            </a:r>
          </a:p>
        </p:txBody>
      </p:sp>
      <p:pic>
        <p:nvPicPr>
          <p:cNvPr id="4" name="Picture 3">
            <a:extLst>
              <a:ext uri="{FF2B5EF4-FFF2-40B4-BE49-F238E27FC236}">
                <a16:creationId xmlns:a16="http://schemas.microsoft.com/office/drawing/2014/main" id="{373D6FBC-F77A-BC2F-B944-2BB1E59FE09F}"/>
              </a:ext>
            </a:extLst>
          </p:cNvPr>
          <p:cNvPicPr>
            <a:picLocks noChangeAspect="1"/>
          </p:cNvPicPr>
          <p:nvPr/>
        </p:nvPicPr>
        <p:blipFill>
          <a:blip r:embed="rId2"/>
          <a:srcRect l="40169" r="39887"/>
          <a:stretch>
            <a:fillRect/>
          </a:stretch>
        </p:blipFill>
        <p:spPr>
          <a:xfrm>
            <a:off x="0" y="-2383596"/>
            <a:ext cx="1841863" cy="9241596"/>
          </a:xfrm>
          <a:prstGeom prst="rect">
            <a:avLst/>
          </a:prstGeom>
        </p:spPr>
      </p:pic>
    </p:spTree>
    <p:extLst>
      <p:ext uri="{BB962C8B-B14F-4D97-AF65-F5344CB8AC3E}">
        <p14:creationId xmlns:p14="http://schemas.microsoft.com/office/powerpoint/2010/main" val="150147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159</TotalTime>
  <Words>216</Words>
  <Application>Microsoft Office PowerPoint</Application>
  <PresentationFormat>On-screen Show (4:3)</PresentationFormat>
  <Paragraphs>15</Paragraphs>
  <Slides>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Aptos Display</vt:lpstr>
      <vt:lpstr>Arial</vt:lpstr>
      <vt:lpstr>Bernard MT Condensed</vt:lpstr>
      <vt:lpstr>Pristina</vt:lpstr>
      <vt:lpstr>Office Theme</vt:lpstr>
      <vt:lpstr>“Let us Have Grace…” and SHOW IT!</vt:lpstr>
      <vt:lpstr>The Foundation of Grace</vt:lpstr>
      <vt:lpstr>Practical ways to Show Grace</vt:lpstr>
      <vt:lpstr>Showing Grace can have an Extraordinary Impact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Steve Klein</cp:lastModifiedBy>
  <cp:revision>6</cp:revision>
  <dcterms:created xsi:type="dcterms:W3CDTF">2025-12-12T19:43:29Z</dcterms:created>
  <dcterms:modified xsi:type="dcterms:W3CDTF">2025-12-13T17:38:16Z</dcterms:modified>
</cp:coreProperties>
</file>